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31"/>
  </p:handoutMasterIdLst>
  <p:sldIdLst>
    <p:sldId id="259" r:id="rId2"/>
    <p:sldId id="260" r:id="rId3"/>
    <p:sldId id="291" r:id="rId4"/>
    <p:sldId id="289" r:id="rId5"/>
    <p:sldId id="290" r:id="rId6"/>
    <p:sldId id="258" r:id="rId7"/>
    <p:sldId id="261" r:id="rId8"/>
    <p:sldId id="262" r:id="rId9"/>
    <p:sldId id="263" r:id="rId10"/>
    <p:sldId id="264" r:id="rId11"/>
    <p:sldId id="265" r:id="rId12"/>
    <p:sldId id="266" r:id="rId13"/>
    <p:sldId id="268" r:id="rId14"/>
    <p:sldId id="267" r:id="rId15"/>
    <p:sldId id="269" r:id="rId16"/>
    <p:sldId id="270" r:id="rId17"/>
    <p:sldId id="271" r:id="rId18"/>
    <p:sldId id="272" r:id="rId19"/>
    <p:sldId id="274" r:id="rId20"/>
    <p:sldId id="277" r:id="rId21"/>
    <p:sldId id="279" r:id="rId22"/>
    <p:sldId id="280" r:id="rId23"/>
    <p:sldId id="284" r:id="rId24"/>
    <p:sldId id="285" r:id="rId25"/>
    <p:sldId id="286" r:id="rId26"/>
    <p:sldId id="287" r:id="rId27"/>
    <p:sldId id="288" r:id="rId28"/>
    <p:sldId id="282" r:id="rId29"/>
    <p:sldId id="283" r:id="rId3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96" autoAdjust="0"/>
    <p:restoredTop sz="86386" autoAdjust="0"/>
  </p:normalViewPr>
  <p:slideViewPr>
    <p:cSldViewPr>
      <p:cViewPr varScale="1">
        <p:scale>
          <a:sx n="63" d="100"/>
          <a:sy n="63" d="100"/>
        </p:scale>
        <p:origin x="-996" y="-102"/>
      </p:cViewPr>
      <p:guideLst>
        <p:guide orient="horz" pos="2160"/>
        <p:guide pos="2880"/>
      </p:guideLst>
    </p:cSldViewPr>
  </p:slideViewPr>
  <p:outlineViewPr>
    <p:cViewPr>
      <p:scale>
        <a:sx n="33" d="100"/>
        <a:sy n="33" d="100"/>
      </p:scale>
      <p:origin x="0" y="78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1FC384F9-1CFE-4565-8052-E704A9D768F1}" type="datetimeFigureOut">
              <a:rPr lang="en-US" smtClean="0"/>
              <a:t>2/25/2014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EDB9F374-4E17-4438-8663-3CD9CF0D4228}" type="slidenum">
              <a:rPr lang="en-US" smtClean="0"/>
              <a:t>‹#›</a:t>
            </a:fld>
            <a:endParaRPr lang="en-US"/>
          </a:p>
        </p:txBody>
      </p:sp>
    </p:spTree>
    <p:extLst>
      <p:ext uri="{BB962C8B-B14F-4D97-AF65-F5344CB8AC3E}">
        <p14:creationId xmlns:p14="http://schemas.microsoft.com/office/powerpoint/2010/main" val="383613715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CA1A76B-1657-44D1-971E-35E61EF2454D}" type="datetimeFigureOut">
              <a:rPr lang="en-US" smtClean="0"/>
              <a:t>2/25/2014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9F841F-5B9A-4371-BB5F-28E6AC35E043}" type="slidenum">
              <a:rPr lang="en-US" smtClean="0"/>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A1A76B-1657-44D1-971E-35E61EF2454D}" type="datetimeFigureOut">
              <a:rPr lang="en-US" smtClean="0"/>
              <a:t>2/25/2014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9F841F-5B9A-4371-BB5F-28E6AC35E043}"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CA1A76B-1657-44D1-971E-35E61EF2454D}" type="datetimeFigureOut">
              <a:rPr lang="en-US" smtClean="0"/>
              <a:t>2/25/2014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9F841F-5B9A-4371-BB5F-28E6AC35E043}"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CA1A76B-1657-44D1-971E-35E61EF2454D}" type="datetimeFigureOut">
              <a:rPr lang="en-US" smtClean="0"/>
              <a:t>2/25/2014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9F841F-5B9A-4371-BB5F-28E6AC35E043}"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A1A76B-1657-44D1-971E-35E61EF2454D}" type="datetimeFigureOut">
              <a:rPr lang="en-US" smtClean="0"/>
              <a:t>2/25/2014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9F841F-5B9A-4371-BB5F-28E6AC35E043}"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CA1A76B-1657-44D1-971E-35E61EF2454D}" type="datetimeFigureOut">
              <a:rPr lang="en-US" smtClean="0"/>
              <a:t>2/25/2014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9F841F-5B9A-4371-BB5F-28E6AC35E043}"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CA1A76B-1657-44D1-971E-35E61EF2454D}" type="datetimeFigureOut">
              <a:rPr lang="en-US" smtClean="0"/>
              <a:t>2/25/2014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9F841F-5B9A-4371-BB5F-28E6AC35E043}"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CA1A76B-1657-44D1-971E-35E61EF2454D}" type="datetimeFigureOut">
              <a:rPr lang="en-US" smtClean="0"/>
              <a:t>2/25/2014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9F841F-5B9A-4371-BB5F-28E6AC35E043}"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A1A76B-1657-44D1-971E-35E61EF2454D}" type="datetimeFigureOut">
              <a:rPr lang="en-US" smtClean="0"/>
              <a:t>2/25/2014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9F841F-5B9A-4371-BB5F-28E6AC35E043}"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A1A76B-1657-44D1-971E-35E61EF2454D}" type="datetimeFigureOut">
              <a:rPr lang="en-US" smtClean="0"/>
              <a:t>2/25/2014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9F841F-5B9A-4371-BB5F-28E6AC35E043}"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A1A76B-1657-44D1-971E-35E61EF2454D}" type="datetimeFigureOut">
              <a:rPr lang="en-US" smtClean="0"/>
              <a:t>2/25/2014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9F841F-5B9A-4371-BB5F-28E6AC35E043}" type="slidenum">
              <a:rPr lang="en-US" smtClean="0"/>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2CA1A76B-1657-44D1-971E-35E61EF2454D}" type="datetimeFigureOut">
              <a:rPr lang="en-US" smtClean="0"/>
              <a:t>2/25/2014</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209F841F-5B9A-4371-BB5F-28E6AC35E04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371600" y="3657600"/>
            <a:ext cx="6781800" cy="1981200"/>
          </a:xfrm>
        </p:spPr>
        <p:txBody>
          <a:bodyPr>
            <a:normAutofit fontScale="92500"/>
          </a:bodyPr>
          <a:lstStyle/>
          <a:p>
            <a:pPr algn="ctr"/>
            <a:r>
              <a:rPr lang="en-US" sz="2300" dirty="0" smtClean="0"/>
              <a:t>Phase 1 of the Website Usability Study conducted by</a:t>
            </a:r>
          </a:p>
          <a:p>
            <a:pPr algn="ctr"/>
            <a:r>
              <a:rPr lang="en-US" sz="2300" dirty="0" smtClean="0"/>
              <a:t>Helena College Library for FY13.</a:t>
            </a:r>
          </a:p>
          <a:p>
            <a:pPr algn="ctr"/>
            <a:r>
              <a:rPr lang="en-US" sz="2300" dirty="0" smtClean="0"/>
              <a:t>Results compiled by Elizabeth Karr</a:t>
            </a:r>
          </a:p>
          <a:p>
            <a:pPr algn="ctr"/>
            <a:r>
              <a:rPr lang="en-US" sz="2300" dirty="0" smtClean="0"/>
              <a:t>May 7, 2013</a:t>
            </a:r>
          </a:p>
          <a:p>
            <a:endParaRPr lang="en-US" dirty="0"/>
          </a:p>
        </p:txBody>
      </p:sp>
      <p:sp>
        <p:nvSpPr>
          <p:cNvPr id="3" name="Title 2"/>
          <p:cNvSpPr>
            <a:spLocks noGrp="1"/>
          </p:cNvSpPr>
          <p:nvPr>
            <p:ph type="ctrTitle"/>
          </p:nvPr>
        </p:nvSpPr>
        <p:spPr>
          <a:xfrm>
            <a:off x="533400" y="1524000"/>
            <a:ext cx="7924800" cy="2362200"/>
          </a:xfrm>
        </p:spPr>
        <p:txBody>
          <a:bodyPr/>
          <a:lstStyle/>
          <a:p>
            <a:pPr algn="ctr"/>
            <a:r>
              <a:rPr lang="en-US" dirty="0" smtClean="0"/>
              <a:t>2013 Library Website User Survey</a:t>
            </a:r>
            <a:endParaRPr lang="en-US" dirty="0"/>
          </a:p>
        </p:txBody>
      </p:sp>
    </p:spTree>
    <p:extLst>
      <p:ext uri="{BB962C8B-B14F-4D97-AF65-F5344CB8AC3E}">
        <p14:creationId xmlns:p14="http://schemas.microsoft.com/office/powerpoint/2010/main" val="20023490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85800" y="685800"/>
            <a:ext cx="7772400" cy="3520440"/>
          </a:xfrm>
        </p:spPr>
        <p:txBody>
          <a:bodyPr>
            <a:normAutofit lnSpcReduction="10000"/>
          </a:bodyPr>
          <a:lstStyle/>
          <a:p>
            <a:r>
              <a:rPr lang="en-US" dirty="0"/>
              <a:t>The "Woodsy Owl" looks better suited to a children's library.</a:t>
            </a:r>
          </a:p>
          <a:p>
            <a:r>
              <a:rPr lang="en-US" dirty="0" smtClean="0"/>
              <a:t>I </a:t>
            </a:r>
            <a:r>
              <a:rPr lang="en-US" dirty="0"/>
              <a:t>think it's a little confusing to navigate.  There are a lot of links to get to the same essential information.</a:t>
            </a:r>
          </a:p>
          <a:p>
            <a:r>
              <a:rPr lang="en-US" dirty="0"/>
              <a:t>The website is easy to read and takes me where I want to go.</a:t>
            </a:r>
          </a:p>
          <a:p>
            <a:r>
              <a:rPr lang="en-US" dirty="0"/>
              <a:t>It is a menacing </a:t>
            </a:r>
            <a:r>
              <a:rPr lang="en-US" dirty="0" err="1"/>
              <a:t>color..way</a:t>
            </a:r>
            <a:r>
              <a:rPr lang="en-US" dirty="0"/>
              <a:t> to much orange. Hard to see. And composed to be confusing to the average person.</a:t>
            </a:r>
          </a:p>
          <a:p>
            <a:r>
              <a:rPr lang="en-US" dirty="0"/>
              <a:t>It can be a slow when returning search results</a:t>
            </a:r>
            <a:r>
              <a:rPr lang="en-US" dirty="0" smtClean="0"/>
              <a:t>.</a:t>
            </a:r>
            <a:endParaRPr lang="en-US" dirty="0"/>
          </a:p>
        </p:txBody>
      </p:sp>
      <p:sp>
        <p:nvSpPr>
          <p:cNvPr id="4" name="Title 1"/>
          <p:cNvSpPr>
            <a:spLocks noGrp="1"/>
          </p:cNvSpPr>
          <p:nvPr>
            <p:ph type="title"/>
          </p:nvPr>
        </p:nvSpPr>
        <p:spPr>
          <a:xfrm>
            <a:off x="381000" y="4343400"/>
            <a:ext cx="8534399" cy="1495232"/>
          </a:xfrm>
        </p:spPr>
        <p:txBody>
          <a:bodyPr/>
          <a:lstStyle/>
          <a:p>
            <a:r>
              <a:rPr lang="en-US" dirty="0"/>
              <a:t>3. How would you rate the overall look of the website</a:t>
            </a:r>
            <a:r>
              <a:rPr lang="en-US" dirty="0" smtClean="0"/>
              <a:t>?</a:t>
            </a:r>
            <a:endParaRPr lang="en-US" dirty="0"/>
          </a:p>
        </p:txBody>
      </p:sp>
    </p:spTree>
    <p:extLst>
      <p:ext uri="{BB962C8B-B14F-4D97-AF65-F5344CB8AC3E}">
        <p14:creationId xmlns:p14="http://schemas.microsoft.com/office/powerpoint/2010/main" val="39569495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4343400"/>
            <a:ext cx="8515642" cy="1266632"/>
          </a:xfrm>
        </p:spPr>
        <p:txBody>
          <a:bodyPr/>
          <a:lstStyle/>
          <a:p>
            <a:r>
              <a:rPr lang="en-US" dirty="0"/>
              <a:t>4. How easy is it to navigate the library website? </a:t>
            </a:r>
          </a:p>
        </p:txBody>
      </p:sp>
      <p:sp>
        <p:nvSpPr>
          <p:cNvPr id="3" name="Content Placeholder 2"/>
          <p:cNvSpPr>
            <a:spLocks noGrp="1"/>
          </p:cNvSpPr>
          <p:nvPr>
            <p:ph sz="quarter" idx="13"/>
          </p:nvPr>
        </p:nvSpPr>
        <p:spPr/>
        <p:txBody>
          <a:bodyPr/>
          <a:lstStyle/>
          <a:p>
            <a:r>
              <a:rPr lang="en-US" dirty="0"/>
              <a:t>Very </a:t>
            </a:r>
            <a:r>
              <a:rPr lang="en-US" dirty="0" smtClean="0"/>
              <a:t>easy – 9/84</a:t>
            </a:r>
            <a:endParaRPr lang="en-US" dirty="0"/>
          </a:p>
          <a:p>
            <a:r>
              <a:rPr lang="en-US" dirty="0" smtClean="0"/>
              <a:t>Easy – 37/84</a:t>
            </a:r>
            <a:endParaRPr lang="en-US" dirty="0"/>
          </a:p>
          <a:p>
            <a:r>
              <a:rPr lang="en-US" dirty="0"/>
              <a:t>Slightly </a:t>
            </a:r>
            <a:r>
              <a:rPr lang="en-US" dirty="0" smtClean="0"/>
              <a:t>easy – 30/84</a:t>
            </a:r>
            <a:endParaRPr lang="en-US" dirty="0"/>
          </a:p>
          <a:p>
            <a:r>
              <a:rPr lang="en-US" dirty="0"/>
              <a:t>Not at all </a:t>
            </a:r>
            <a:r>
              <a:rPr lang="en-US" dirty="0" smtClean="0"/>
              <a:t>easy – 7/84</a:t>
            </a:r>
            <a:endParaRPr lang="en-US" dirty="0"/>
          </a:p>
          <a:p>
            <a:r>
              <a:rPr lang="en-US" dirty="0"/>
              <a:t>No </a:t>
            </a:r>
            <a:r>
              <a:rPr lang="en-US" dirty="0" smtClean="0"/>
              <a:t>Responses - 1</a:t>
            </a:r>
            <a:endParaRPr lang="en-US" dirty="0"/>
          </a:p>
        </p:txBody>
      </p:sp>
    </p:spTree>
    <p:extLst>
      <p:ext uri="{BB962C8B-B14F-4D97-AF65-F5344CB8AC3E}">
        <p14:creationId xmlns:p14="http://schemas.microsoft.com/office/powerpoint/2010/main" val="39569495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04800" y="457200"/>
            <a:ext cx="8458200" cy="4495800"/>
          </a:xfrm>
        </p:spPr>
        <p:txBody>
          <a:bodyPr>
            <a:normAutofit fontScale="62500" lnSpcReduction="20000"/>
          </a:bodyPr>
          <a:lstStyle/>
          <a:p>
            <a:r>
              <a:rPr lang="en-US" dirty="0"/>
              <a:t>some of the pages are dead links.  Also, I think it would be better if there were fewer Helena College links on the Library home page.  Let the page be primarily, almost entirely, about the Library.  Just give a prominent link to return to the Helena College homepage.</a:t>
            </a:r>
          </a:p>
          <a:p>
            <a:r>
              <a:rPr lang="en-US" dirty="0"/>
              <a:t>kind of hard to navigate</a:t>
            </a:r>
          </a:p>
          <a:p>
            <a:r>
              <a:rPr lang="en-US" dirty="0"/>
              <a:t>It took me a while to learn how to navigate to the pages I wanted. It sometimes felt difficult to get going in the right direction but the library </a:t>
            </a:r>
            <a:r>
              <a:rPr lang="en-US" dirty="0" err="1"/>
              <a:t>staf</a:t>
            </a:r>
            <a:r>
              <a:rPr lang="en-US" dirty="0"/>
              <a:t> was really helpful in reminding me how to get where I was going!</a:t>
            </a:r>
          </a:p>
          <a:p>
            <a:r>
              <a:rPr lang="en-US" dirty="0"/>
              <a:t>The website isn't very self-</a:t>
            </a:r>
            <a:r>
              <a:rPr lang="en-US" dirty="0" err="1"/>
              <a:t>explanitory</a:t>
            </a:r>
            <a:r>
              <a:rPr lang="en-US" dirty="0"/>
              <a:t>, but it IS quite easy to navigate after it is explained a bit. I think that every student should experience the librarian visit to class where the website and database use is explained and reviewed. I have sat through </a:t>
            </a:r>
            <a:r>
              <a:rPr lang="en-US" dirty="0" err="1"/>
              <a:t>Elizabeths</a:t>
            </a:r>
            <a:r>
              <a:rPr lang="en-US" dirty="0"/>
              <a:t> presentation of the website twice in classes and she does an awesome job of explaining how to use it! :)</a:t>
            </a:r>
          </a:p>
          <a:p>
            <a:r>
              <a:rPr lang="en-US" dirty="0"/>
              <a:t>It can still be really confusing for me to do research and to be able to use the resources that were available, even after I had a Librarian help me with using the site.</a:t>
            </a:r>
          </a:p>
          <a:p>
            <a:r>
              <a:rPr lang="en-US" dirty="0"/>
              <a:t>If the organization could be simplified, it might be easier to find what you're looking for.  The resources available and researching topics is complicated, and a simpler entry might be easier to learn.</a:t>
            </a:r>
          </a:p>
          <a:p>
            <a:r>
              <a:rPr lang="en-US" dirty="0"/>
              <a:t>You have to give a class to use this site. Journals take forever to search for. Its ridiculous.</a:t>
            </a:r>
          </a:p>
          <a:p>
            <a:r>
              <a:rPr lang="en-US" dirty="0"/>
              <a:t>The main portion is okay, but trying to figure out what search area to use is confusing. Also, it takes a few clicks to get to the area that tells you </a:t>
            </a:r>
            <a:r>
              <a:rPr lang="en-US" dirty="0" err="1"/>
              <a:t>waht</a:t>
            </a:r>
            <a:r>
              <a:rPr lang="en-US" dirty="0"/>
              <a:t> each area is for, and it's a little unclear.</a:t>
            </a:r>
          </a:p>
          <a:p>
            <a:r>
              <a:rPr lang="en-US" dirty="0"/>
              <a:t>The search engines are confusing and difficult on </a:t>
            </a:r>
            <a:r>
              <a:rPr lang="en-US" dirty="0" err="1"/>
              <a:t>Ebsco</a:t>
            </a:r>
            <a:r>
              <a:rPr lang="en-US" dirty="0"/>
              <a:t> but I don't think that is the library's fault.</a:t>
            </a:r>
          </a:p>
          <a:p>
            <a:r>
              <a:rPr lang="en-US" dirty="0"/>
              <a:t>I am not a great web navigator.</a:t>
            </a:r>
          </a:p>
        </p:txBody>
      </p:sp>
      <p:sp>
        <p:nvSpPr>
          <p:cNvPr id="4" name="Title 1"/>
          <p:cNvSpPr>
            <a:spLocks noGrp="1"/>
          </p:cNvSpPr>
          <p:nvPr>
            <p:ph type="title"/>
          </p:nvPr>
        </p:nvSpPr>
        <p:spPr>
          <a:xfrm>
            <a:off x="381000" y="5029200"/>
            <a:ext cx="8515642" cy="1266632"/>
          </a:xfrm>
        </p:spPr>
        <p:txBody>
          <a:bodyPr/>
          <a:lstStyle/>
          <a:p>
            <a:r>
              <a:rPr lang="en-US" dirty="0"/>
              <a:t>4. How easy is it to navigate the library website? </a:t>
            </a:r>
          </a:p>
        </p:txBody>
      </p:sp>
    </p:spTree>
    <p:extLst>
      <p:ext uri="{BB962C8B-B14F-4D97-AF65-F5344CB8AC3E}">
        <p14:creationId xmlns:p14="http://schemas.microsoft.com/office/powerpoint/2010/main" val="39569495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lstStyle/>
          <a:p>
            <a:r>
              <a:rPr lang="en-US" dirty="0"/>
              <a:t>Very </a:t>
            </a:r>
            <a:r>
              <a:rPr lang="en-US" dirty="0" smtClean="0"/>
              <a:t>often – 19/84</a:t>
            </a:r>
            <a:endParaRPr lang="en-US" dirty="0"/>
          </a:p>
          <a:p>
            <a:r>
              <a:rPr lang="en-US" dirty="0" smtClean="0"/>
              <a:t>Often – 43/84</a:t>
            </a:r>
            <a:endParaRPr lang="en-US" dirty="0"/>
          </a:p>
          <a:p>
            <a:r>
              <a:rPr lang="en-US" dirty="0"/>
              <a:t>Slightly </a:t>
            </a:r>
            <a:r>
              <a:rPr lang="en-US" dirty="0" smtClean="0"/>
              <a:t>often – 18/84</a:t>
            </a:r>
            <a:endParaRPr lang="en-US" dirty="0"/>
          </a:p>
          <a:p>
            <a:r>
              <a:rPr lang="en-US" dirty="0" smtClean="0"/>
              <a:t>Never – 3/84</a:t>
            </a:r>
            <a:endParaRPr lang="en-US" dirty="0"/>
          </a:p>
          <a:p>
            <a:r>
              <a:rPr lang="en-US" dirty="0"/>
              <a:t>No </a:t>
            </a:r>
            <a:r>
              <a:rPr lang="en-US" dirty="0" smtClean="0"/>
              <a:t>Responses - 1 </a:t>
            </a:r>
            <a:endParaRPr lang="en-US" dirty="0"/>
          </a:p>
        </p:txBody>
      </p:sp>
      <p:sp>
        <p:nvSpPr>
          <p:cNvPr id="4" name="Title 1"/>
          <p:cNvSpPr>
            <a:spLocks noGrp="1"/>
          </p:cNvSpPr>
          <p:nvPr>
            <p:ph type="title"/>
          </p:nvPr>
        </p:nvSpPr>
        <p:spPr>
          <a:xfrm>
            <a:off x="228600" y="4372168"/>
            <a:ext cx="8610599" cy="2181032"/>
          </a:xfrm>
        </p:spPr>
        <p:txBody>
          <a:bodyPr/>
          <a:lstStyle/>
          <a:p>
            <a:r>
              <a:rPr lang="en-US" dirty="0"/>
              <a:t>5. How often are you able to find the information you need without help? </a:t>
            </a:r>
          </a:p>
        </p:txBody>
      </p:sp>
    </p:spTree>
    <p:extLst>
      <p:ext uri="{BB962C8B-B14F-4D97-AF65-F5344CB8AC3E}">
        <p14:creationId xmlns:p14="http://schemas.microsoft.com/office/powerpoint/2010/main" val="5947043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267200"/>
            <a:ext cx="8610599" cy="1114232"/>
          </a:xfrm>
        </p:spPr>
        <p:txBody>
          <a:bodyPr/>
          <a:lstStyle/>
          <a:p>
            <a:r>
              <a:rPr lang="en-US" dirty="0"/>
              <a:t>5. How often are you able to find the information you need without help? </a:t>
            </a:r>
          </a:p>
        </p:txBody>
      </p:sp>
      <p:sp>
        <p:nvSpPr>
          <p:cNvPr id="3" name="Content Placeholder 2"/>
          <p:cNvSpPr>
            <a:spLocks noGrp="1"/>
          </p:cNvSpPr>
          <p:nvPr>
            <p:ph sz="quarter" idx="13"/>
          </p:nvPr>
        </p:nvSpPr>
        <p:spPr>
          <a:xfrm>
            <a:off x="609600" y="228600"/>
            <a:ext cx="8077200" cy="3977640"/>
          </a:xfrm>
        </p:spPr>
        <p:txBody>
          <a:bodyPr>
            <a:normAutofit fontScale="77500" lnSpcReduction="20000"/>
          </a:bodyPr>
          <a:lstStyle/>
          <a:p>
            <a:r>
              <a:rPr lang="en-US" dirty="0"/>
              <a:t>The systems for looking up journal articles could use a lot of improvement. Many of the articles are locked, or are difficult to access. There should also be more choices for the types of articles being searched, such as if a student specifically is looking for peer-review articles.</a:t>
            </a:r>
          </a:p>
          <a:p>
            <a:r>
              <a:rPr lang="en-US" dirty="0" smtClean="0"/>
              <a:t>The </a:t>
            </a:r>
            <a:r>
              <a:rPr lang="en-US" dirty="0"/>
              <a:t>HC-UM library staff have been valuable time savers who help me discover faster ways to search as well as do a little bit of the work for me. I have used the librarians along with the web site several times and recommend them to other students.</a:t>
            </a:r>
          </a:p>
          <a:p>
            <a:r>
              <a:rPr lang="en-US" dirty="0"/>
              <a:t>Thanks to a little instruction on how to effectively use the sight.</a:t>
            </a:r>
          </a:p>
          <a:p>
            <a:r>
              <a:rPr lang="en-US" dirty="0"/>
              <a:t>So confusing, you think that you are going to one website, then you find yourself confused and forgetting how to find the resources that you are looking for.</a:t>
            </a:r>
          </a:p>
          <a:p>
            <a:r>
              <a:rPr lang="en-US" dirty="0"/>
              <a:t>Its not an easy site to search.</a:t>
            </a:r>
          </a:p>
          <a:p>
            <a:r>
              <a:rPr lang="en-US" dirty="0"/>
              <a:t>When I am not finding what I need I ask for help.</a:t>
            </a:r>
          </a:p>
          <a:p>
            <a:r>
              <a:rPr lang="en-US" dirty="0"/>
              <a:t>This year I'm searching Human Resource topics, I've just been using the business areas... but haven't always found what I'm looking </a:t>
            </a:r>
            <a:r>
              <a:rPr lang="en-US" dirty="0" smtClean="0"/>
              <a:t>for</a:t>
            </a:r>
            <a:endParaRPr lang="en-US" dirty="0"/>
          </a:p>
        </p:txBody>
      </p:sp>
    </p:spTree>
    <p:extLst>
      <p:ext uri="{BB962C8B-B14F-4D97-AF65-F5344CB8AC3E}">
        <p14:creationId xmlns:p14="http://schemas.microsoft.com/office/powerpoint/2010/main" val="37931480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4038600"/>
            <a:ext cx="8762999" cy="1143000"/>
          </a:xfrm>
        </p:spPr>
        <p:txBody>
          <a:bodyPr/>
          <a:lstStyle/>
          <a:p>
            <a:r>
              <a:rPr lang="en-US" dirty="0"/>
              <a:t>6. How much time has it taken to find the information you need? </a:t>
            </a:r>
          </a:p>
        </p:txBody>
      </p:sp>
      <p:sp>
        <p:nvSpPr>
          <p:cNvPr id="3" name="Content Placeholder 2"/>
          <p:cNvSpPr>
            <a:spLocks noGrp="1"/>
          </p:cNvSpPr>
          <p:nvPr>
            <p:ph sz="quarter" idx="13"/>
          </p:nvPr>
        </p:nvSpPr>
        <p:spPr/>
        <p:txBody>
          <a:bodyPr/>
          <a:lstStyle/>
          <a:p>
            <a:r>
              <a:rPr lang="en-US" dirty="0"/>
              <a:t>Very long </a:t>
            </a:r>
            <a:r>
              <a:rPr lang="en-US" dirty="0" smtClean="0"/>
              <a:t>time – 3/84</a:t>
            </a:r>
            <a:endParaRPr lang="en-US" dirty="0"/>
          </a:p>
          <a:p>
            <a:r>
              <a:rPr lang="en-US" dirty="0"/>
              <a:t>Long </a:t>
            </a:r>
            <a:r>
              <a:rPr lang="en-US" dirty="0" smtClean="0"/>
              <a:t>time – 11/84</a:t>
            </a:r>
            <a:endParaRPr lang="en-US" dirty="0"/>
          </a:p>
          <a:p>
            <a:r>
              <a:rPr lang="en-US" dirty="0"/>
              <a:t>Slightly long </a:t>
            </a:r>
            <a:r>
              <a:rPr lang="en-US" dirty="0" smtClean="0"/>
              <a:t>time – 42/84</a:t>
            </a:r>
            <a:endParaRPr lang="en-US" dirty="0"/>
          </a:p>
          <a:p>
            <a:r>
              <a:rPr lang="en-US" dirty="0"/>
              <a:t>Not very much </a:t>
            </a:r>
            <a:r>
              <a:rPr lang="en-US" dirty="0" smtClean="0"/>
              <a:t>time – 27/84</a:t>
            </a:r>
            <a:endParaRPr lang="en-US" dirty="0"/>
          </a:p>
          <a:p>
            <a:r>
              <a:rPr lang="en-US" dirty="0"/>
              <a:t>No </a:t>
            </a:r>
            <a:r>
              <a:rPr lang="en-US" dirty="0" smtClean="0"/>
              <a:t>Responses – 1/84</a:t>
            </a:r>
            <a:endParaRPr lang="en-US" dirty="0"/>
          </a:p>
        </p:txBody>
      </p:sp>
    </p:spTree>
    <p:extLst>
      <p:ext uri="{BB962C8B-B14F-4D97-AF65-F5344CB8AC3E}">
        <p14:creationId xmlns:p14="http://schemas.microsoft.com/office/powerpoint/2010/main" val="5947043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lstStyle/>
          <a:p>
            <a:r>
              <a:rPr lang="en-US" dirty="0"/>
              <a:t>depends on the subject</a:t>
            </a:r>
          </a:p>
          <a:p>
            <a:r>
              <a:rPr lang="en-US" dirty="0" smtClean="0"/>
              <a:t>Especially </a:t>
            </a:r>
            <a:r>
              <a:rPr lang="en-US" dirty="0"/>
              <a:t>in the library. I gave up using it.</a:t>
            </a:r>
          </a:p>
          <a:p>
            <a:r>
              <a:rPr lang="en-US" dirty="0"/>
              <a:t>If I can't find what I need the first few tries, I just go to </a:t>
            </a:r>
            <a:r>
              <a:rPr lang="en-US" dirty="0" err="1"/>
              <a:t>google</a:t>
            </a:r>
            <a:r>
              <a:rPr lang="en-US" dirty="0"/>
              <a:t> and look for a credible source</a:t>
            </a:r>
            <a:r>
              <a:rPr lang="en-US" dirty="0" smtClean="0"/>
              <a:t>.</a:t>
            </a:r>
            <a:endParaRPr lang="en-US" dirty="0"/>
          </a:p>
        </p:txBody>
      </p:sp>
      <p:sp>
        <p:nvSpPr>
          <p:cNvPr id="4" name="Title 1"/>
          <p:cNvSpPr>
            <a:spLocks noGrp="1"/>
          </p:cNvSpPr>
          <p:nvPr>
            <p:ph type="title"/>
          </p:nvPr>
        </p:nvSpPr>
        <p:spPr>
          <a:xfrm>
            <a:off x="304800" y="4038600"/>
            <a:ext cx="8534400" cy="1143000"/>
          </a:xfrm>
        </p:spPr>
        <p:txBody>
          <a:bodyPr/>
          <a:lstStyle/>
          <a:p>
            <a:r>
              <a:rPr lang="en-US" dirty="0"/>
              <a:t>6. How much time has it taken to find the information you need? </a:t>
            </a:r>
          </a:p>
        </p:txBody>
      </p:sp>
    </p:spTree>
    <p:extLst>
      <p:ext uri="{BB962C8B-B14F-4D97-AF65-F5344CB8AC3E}">
        <p14:creationId xmlns:p14="http://schemas.microsoft.com/office/powerpoint/2010/main" val="5947043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505200"/>
            <a:ext cx="8762999" cy="1752600"/>
          </a:xfrm>
        </p:spPr>
        <p:txBody>
          <a:bodyPr/>
          <a:lstStyle/>
          <a:p>
            <a:r>
              <a:rPr lang="en-US" dirty="0"/>
              <a:t>7. Are you comfortable contacting the librarians when you need help finding information on the website? </a:t>
            </a:r>
          </a:p>
        </p:txBody>
      </p:sp>
      <p:sp>
        <p:nvSpPr>
          <p:cNvPr id="3" name="Content Placeholder 2"/>
          <p:cNvSpPr>
            <a:spLocks noGrp="1"/>
          </p:cNvSpPr>
          <p:nvPr>
            <p:ph sz="quarter" idx="13"/>
          </p:nvPr>
        </p:nvSpPr>
        <p:spPr>
          <a:xfrm>
            <a:off x="1143000" y="685800"/>
            <a:ext cx="6400800" cy="3474720"/>
          </a:xfrm>
        </p:spPr>
        <p:txBody>
          <a:bodyPr/>
          <a:lstStyle/>
          <a:p>
            <a:r>
              <a:rPr lang="en-US" dirty="0"/>
              <a:t>Very </a:t>
            </a:r>
            <a:r>
              <a:rPr lang="en-US" dirty="0" smtClean="0"/>
              <a:t>comfortable – 52/84</a:t>
            </a:r>
            <a:endParaRPr lang="en-US" dirty="0"/>
          </a:p>
          <a:p>
            <a:r>
              <a:rPr lang="en-US" dirty="0" smtClean="0"/>
              <a:t>Comfortable – 24/84</a:t>
            </a:r>
            <a:endParaRPr lang="en-US" dirty="0"/>
          </a:p>
          <a:p>
            <a:r>
              <a:rPr lang="en-US" dirty="0"/>
              <a:t>Slightly </a:t>
            </a:r>
            <a:r>
              <a:rPr lang="en-US" dirty="0" smtClean="0"/>
              <a:t>comfortable – 5/84</a:t>
            </a:r>
            <a:endParaRPr lang="en-US" dirty="0"/>
          </a:p>
          <a:p>
            <a:r>
              <a:rPr lang="en-US" dirty="0"/>
              <a:t>Not at all </a:t>
            </a:r>
            <a:r>
              <a:rPr lang="en-US" dirty="0" smtClean="0"/>
              <a:t>comfortable – 3/84</a:t>
            </a:r>
            <a:endParaRPr lang="en-US" dirty="0"/>
          </a:p>
          <a:p>
            <a:r>
              <a:rPr lang="en-US" dirty="0"/>
              <a:t>No </a:t>
            </a:r>
            <a:r>
              <a:rPr lang="en-US" dirty="0" smtClean="0"/>
              <a:t>Responses - 0</a:t>
            </a:r>
            <a:endParaRPr lang="en-US" dirty="0"/>
          </a:p>
        </p:txBody>
      </p:sp>
    </p:spTree>
    <p:extLst>
      <p:ext uri="{BB962C8B-B14F-4D97-AF65-F5344CB8AC3E}">
        <p14:creationId xmlns:p14="http://schemas.microsoft.com/office/powerpoint/2010/main" val="5947043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81000" y="304800"/>
            <a:ext cx="8229600" cy="3474720"/>
          </a:xfrm>
        </p:spPr>
        <p:txBody>
          <a:bodyPr>
            <a:normAutofit fontScale="55000" lnSpcReduction="20000"/>
          </a:bodyPr>
          <a:lstStyle/>
          <a:p>
            <a:r>
              <a:rPr lang="en-US" dirty="0"/>
              <a:t>I just go up to the library and ask about information.</a:t>
            </a:r>
          </a:p>
          <a:p>
            <a:r>
              <a:rPr lang="en-US" dirty="0"/>
              <a:t>I went into the library last Thursday afternoon and got a lot of help finding the books I needed!</a:t>
            </a:r>
          </a:p>
          <a:p>
            <a:r>
              <a:rPr lang="en-US" dirty="0"/>
              <a:t>I never use the library</a:t>
            </a:r>
          </a:p>
          <a:p>
            <a:r>
              <a:rPr lang="en-US" dirty="0"/>
              <a:t>All the librarians are very helpful and more then willing to help. Not sure how I would have made it through this semester without Elizabeth Carr :) She has helped me tons and never makes me feel stupid when I don't have a clue what I'm doing. All the library staff does a great job!!</a:t>
            </a:r>
          </a:p>
          <a:p>
            <a:r>
              <a:rPr lang="en-US" dirty="0"/>
              <a:t>They are amazing people always willing to help in any way they can</a:t>
            </a:r>
          </a:p>
          <a:p>
            <a:r>
              <a:rPr lang="en-US" dirty="0"/>
              <a:t>Librarians Rock! Thanks Ladies!!</a:t>
            </a:r>
          </a:p>
          <a:p>
            <a:r>
              <a:rPr lang="en-US" dirty="0"/>
              <a:t>The librarians are exceptional.</a:t>
            </a:r>
          </a:p>
          <a:p>
            <a:r>
              <a:rPr lang="en-US" dirty="0"/>
              <a:t>They are kind of rude</a:t>
            </a:r>
          </a:p>
          <a:p>
            <a:r>
              <a:rPr lang="en-US" dirty="0"/>
              <a:t>They are so friendly and full of knowledge.</a:t>
            </a:r>
          </a:p>
          <a:p>
            <a:r>
              <a:rPr lang="en-US" dirty="0"/>
              <a:t>Not the librarians fault for my lack of comfort. I just want to not use a resource if I don't have to.</a:t>
            </a:r>
          </a:p>
          <a:p>
            <a:r>
              <a:rPr lang="en-US" dirty="0"/>
              <a:t>I don't ever go into the library in person, just remote.</a:t>
            </a:r>
          </a:p>
          <a:p>
            <a:r>
              <a:rPr lang="en-US" dirty="0"/>
              <a:t>I do not use the website</a:t>
            </a:r>
          </a:p>
          <a:p>
            <a:r>
              <a:rPr lang="en-US" dirty="0"/>
              <a:t>They have all been very polite and helpful when I have needed help. Willing to spend time with me to make sure I understood what was discussed.</a:t>
            </a:r>
          </a:p>
        </p:txBody>
      </p:sp>
      <p:sp>
        <p:nvSpPr>
          <p:cNvPr id="4" name="Title 1"/>
          <p:cNvSpPr>
            <a:spLocks noGrp="1"/>
          </p:cNvSpPr>
          <p:nvPr>
            <p:ph type="title"/>
          </p:nvPr>
        </p:nvSpPr>
        <p:spPr>
          <a:xfrm>
            <a:off x="228600" y="3657600"/>
            <a:ext cx="8762999" cy="1905000"/>
          </a:xfrm>
        </p:spPr>
        <p:txBody>
          <a:bodyPr/>
          <a:lstStyle/>
          <a:p>
            <a:r>
              <a:rPr lang="en-US" dirty="0"/>
              <a:t>7. Are you comfortable contacting the librarians when you need help finding information on the website? </a:t>
            </a:r>
          </a:p>
        </p:txBody>
      </p:sp>
    </p:spTree>
    <p:extLst>
      <p:ext uri="{BB962C8B-B14F-4D97-AF65-F5344CB8AC3E}">
        <p14:creationId xmlns:p14="http://schemas.microsoft.com/office/powerpoint/2010/main" val="5947043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838200" y="609600"/>
            <a:ext cx="7543800" cy="3474720"/>
          </a:xfrm>
        </p:spPr>
        <p:txBody>
          <a:bodyPr>
            <a:normAutofit/>
          </a:bodyPr>
          <a:lstStyle/>
          <a:p>
            <a:r>
              <a:rPr lang="en-US" dirty="0"/>
              <a:t>Off </a:t>
            </a:r>
            <a:r>
              <a:rPr lang="en-US" dirty="0" smtClean="0"/>
              <a:t>campus – 63/83</a:t>
            </a:r>
            <a:endParaRPr lang="en-US" dirty="0"/>
          </a:p>
          <a:p>
            <a:r>
              <a:rPr lang="en-US" dirty="0"/>
              <a:t>In the </a:t>
            </a:r>
            <a:r>
              <a:rPr lang="en-US" dirty="0" smtClean="0"/>
              <a:t>library – 45/83</a:t>
            </a:r>
            <a:endParaRPr lang="en-US" dirty="0"/>
          </a:p>
          <a:p>
            <a:r>
              <a:rPr lang="en-US" dirty="0"/>
              <a:t>Elsewhere on </a:t>
            </a:r>
            <a:r>
              <a:rPr lang="en-US" dirty="0" smtClean="0"/>
              <a:t>campus – 41/83</a:t>
            </a:r>
            <a:endParaRPr lang="en-US" dirty="0"/>
          </a:p>
          <a:p>
            <a:r>
              <a:rPr lang="en-US" dirty="0"/>
              <a:t>In </a:t>
            </a:r>
            <a:r>
              <a:rPr lang="en-US" dirty="0" smtClean="0"/>
              <a:t>Moodle - 31/83</a:t>
            </a:r>
          </a:p>
          <a:p>
            <a:r>
              <a:rPr lang="en-US" dirty="0" smtClean="0"/>
              <a:t>1 person stated on their phone; a user queried if an app would be made; and someone stated that “</a:t>
            </a:r>
            <a:r>
              <a:rPr lang="en-US" dirty="0" err="1" smtClean="0"/>
              <a:t>moodle</a:t>
            </a:r>
            <a:r>
              <a:rPr lang="en-US" dirty="0" smtClean="0"/>
              <a:t> </a:t>
            </a:r>
            <a:r>
              <a:rPr lang="en-US" dirty="0"/>
              <a:t>is not easy for me as sometimes it kicks you out of it</a:t>
            </a:r>
            <a:r>
              <a:rPr lang="en-US" dirty="0" smtClean="0"/>
              <a:t>.” </a:t>
            </a:r>
            <a:endParaRPr lang="en-US" dirty="0"/>
          </a:p>
        </p:txBody>
      </p:sp>
      <p:sp>
        <p:nvSpPr>
          <p:cNvPr id="4" name="Title 1"/>
          <p:cNvSpPr>
            <a:spLocks noGrp="1"/>
          </p:cNvSpPr>
          <p:nvPr>
            <p:ph type="title"/>
          </p:nvPr>
        </p:nvSpPr>
        <p:spPr>
          <a:xfrm>
            <a:off x="228600" y="3810000"/>
            <a:ext cx="8686799" cy="1705168"/>
          </a:xfrm>
        </p:spPr>
        <p:txBody>
          <a:bodyPr/>
          <a:lstStyle/>
          <a:p>
            <a:r>
              <a:rPr lang="en-US" dirty="0" smtClean="0"/>
              <a:t>8. Where are you </a:t>
            </a:r>
            <a:r>
              <a:rPr lang="en-US" dirty="0"/>
              <a:t>when you access the library website?  Check all that apply. </a:t>
            </a:r>
          </a:p>
        </p:txBody>
      </p:sp>
    </p:spTree>
    <p:extLst>
      <p:ext uri="{BB962C8B-B14F-4D97-AF65-F5344CB8AC3E}">
        <p14:creationId xmlns:p14="http://schemas.microsoft.com/office/powerpoint/2010/main" val="5947043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105400"/>
            <a:ext cx="7772401" cy="1295400"/>
          </a:xfrm>
        </p:spPr>
        <p:txBody>
          <a:bodyPr/>
          <a:lstStyle/>
          <a:p>
            <a:r>
              <a:rPr lang="en-US" dirty="0" smtClean="0"/>
              <a:t>Background Information</a:t>
            </a:r>
            <a:endParaRPr lang="en-US" dirty="0"/>
          </a:p>
        </p:txBody>
      </p:sp>
      <p:sp>
        <p:nvSpPr>
          <p:cNvPr id="3" name="Content Placeholder 2"/>
          <p:cNvSpPr>
            <a:spLocks noGrp="1"/>
          </p:cNvSpPr>
          <p:nvPr>
            <p:ph sz="quarter" idx="13"/>
          </p:nvPr>
        </p:nvSpPr>
        <p:spPr>
          <a:xfrm>
            <a:off x="762000" y="609600"/>
            <a:ext cx="7467600" cy="4191000"/>
          </a:xfrm>
        </p:spPr>
        <p:txBody>
          <a:bodyPr>
            <a:normAutofit fontScale="92500" lnSpcReduction="20000"/>
          </a:bodyPr>
          <a:lstStyle/>
          <a:p>
            <a:r>
              <a:rPr lang="en-US" dirty="0" smtClean="0"/>
              <a:t>The first phase of Helena College Library’s Website usability study involved gathering user community feedback via an online survey.</a:t>
            </a:r>
          </a:p>
          <a:p>
            <a:r>
              <a:rPr lang="en-US" dirty="0" smtClean="0"/>
              <a:t>The survey was designed by library staff and formatted for online dissemination </a:t>
            </a:r>
            <a:r>
              <a:rPr lang="en-US" dirty="0"/>
              <a:t>by Marketing &amp; Communication </a:t>
            </a:r>
            <a:r>
              <a:rPr lang="en-US" dirty="0" smtClean="0"/>
              <a:t>Coordinator, Barb McAlmond.  McAlmond had voiced access to a Helena College-approved survey program that the library chose to use.   </a:t>
            </a:r>
          </a:p>
          <a:p>
            <a:r>
              <a:rPr lang="en-US" dirty="0" smtClean="0"/>
              <a:t>The survey was accessible online via the Library Website from April 3 through 26, 20-13.  </a:t>
            </a:r>
          </a:p>
          <a:p>
            <a:r>
              <a:rPr lang="en-US" dirty="0" smtClean="0"/>
              <a:t>Advertising for the survey was offered through in-house library print signs, reminders on the </a:t>
            </a:r>
            <a:r>
              <a:rPr lang="en-US" dirty="0"/>
              <a:t>L</a:t>
            </a:r>
            <a:r>
              <a:rPr lang="en-US" dirty="0" smtClean="0"/>
              <a:t>ibrary’s Facebook page, introduction and reminders through the biweekly Helena </a:t>
            </a:r>
            <a:r>
              <a:rPr lang="en-US" dirty="0"/>
              <a:t>College </a:t>
            </a:r>
            <a:r>
              <a:rPr lang="en-US" dirty="0" smtClean="0"/>
              <a:t>e-newsletter </a:t>
            </a:r>
            <a:r>
              <a:rPr lang="en-US" dirty="0"/>
              <a:t>and </a:t>
            </a:r>
            <a:r>
              <a:rPr lang="en-US" dirty="0" smtClean="0"/>
              <a:t>a mass </a:t>
            </a:r>
            <a:r>
              <a:rPr lang="en-US" dirty="0" err="1"/>
              <a:t>UMHelena</a:t>
            </a:r>
            <a:r>
              <a:rPr lang="en-US" dirty="0"/>
              <a:t> </a:t>
            </a:r>
            <a:r>
              <a:rPr lang="en-US" dirty="0" smtClean="0"/>
              <a:t>email to all faculty, staff and students.</a:t>
            </a:r>
            <a:endParaRPr lang="en-US" dirty="0"/>
          </a:p>
        </p:txBody>
      </p:sp>
    </p:spTree>
    <p:extLst>
      <p:ext uri="{BB962C8B-B14F-4D97-AF65-F5344CB8AC3E}">
        <p14:creationId xmlns:p14="http://schemas.microsoft.com/office/powerpoint/2010/main" val="10062504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143000" y="731520"/>
            <a:ext cx="7010400" cy="3474720"/>
          </a:xfrm>
        </p:spPr>
        <p:txBody>
          <a:bodyPr/>
          <a:lstStyle/>
          <a:p>
            <a:r>
              <a:rPr lang="en-US" dirty="0"/>
              <a:t>Journal </a:t>
            </a:r>
            <a:r>
              <a:rPr lang="en-US" dirty="0" smtClean="0"/>
              <a:t>databases – 54/84</a:t>
            </a:r>
            <a:endParaRPr lang="en-US" dirty="0"/>
          </a:p>
          <a:p>
            <a:r>
              <a:rPr lang="en-US" dirty="0"/>
              <a:t>Resource </a:t>
            </a:r>
            <a:r>
              <a:rPr lang="en-US" dirty="0" smtClean="0"/>
              <a:t>guides – 13/84</a:t>
            </a:r>
            <a:endParaRPr lang="en-US" dirty="0"/>
          </a:p>
          <a:p>
            <a:r>
              <a:rPr lang="en-US" dirty="0"/>
              <a:t>Reference help (via phone, email or chat</a:t>
            </a:r>
            <a:r>
              <a:rPr lang="en-US" dirty="0" smtClean="0"/>
              <a:t>) – 5/84</a:t>
            </a:r>
            <a:endParaRPr lang="en-US" dirty="0"/>
          </a:p>
          <a:p>
            <a:r>
              <a:rPr lang="en-US" dirty="0"/>
              <a:t>Books in the </a:t>
            </a:r>
            <a:r>
              <a:rPr lang="en-US" dirty="0" smtClean="0"/>
              <a:t>catalog – 11/84</a:t>
            </a:r>
            <a:endParaRPr lang="en-US" dirty="0"/>
          </a:p>
          <a:p>
            <a:r>
              <a:rPr lang="en-US" dirty="0"/>
              <a:t>No </a:t>
            </a:r>
            <a:r>
              <a:rPr lang="en-US" dirty="0" smtClean="0"/>
              <a:t>Responses – 1/84</a:t>
            </a:r>
          </a:p>
          <a:p>
            <a:r>
              <a:rPr lang="en-US" dirty="0" smtClean="0"/>
              <a:t>Videos added in “other” section, 3 people say they never access the Website, and 1 person stated they access all resources</a:t>
            </a:r>
            <a:endParaRPr lang="en-US" dirty="0"/>
          </a:p>
        </p:txBody>
      </p:sp>
      <p:sp>
        <p:nvSpPr>
          <p:cNvPr id="4" name="Title 1"/>
          <p:cNvSpPr>
            <a:spLocks noGrp="1"/>
          </p:cNvSpPr>
          <p:nvPr>
            <p:ph type="title"/>
          </p:nvPr>
        </p:nvSpPr>
        <p:spPr>
          <a:xfrm>
            <a:off x="304800" y="4372168"/>
            <a:ext cx="8534399" cy="1143000"/>
          </a:xfrm>
        </p:spPr>
        <p:txBody>
          <a:bodyPr/>
          <a:lstStyle/>
          <a:p>
            <a:r>
              <a:rPr lang="en-US" dirty="0"/>
              <a:t>9. What do you access most often from the website? </a:t>
            </a:r>
          </a:p>
        </p:txBody>
      </p:sp>
    </p:spTree>
    <p:extLst>
      <p:ext uri="{BB962C8B-B14F-4D97-AF65-F5344CB8AC3E}">
        <p14:creationId xmlns:p14="http://schemas.microsoft.com/office/powerpoint/2010/main" val="5947043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914400" y="731520"/>
            <a:ext cx="7467600" cy="3474720"/>
          </a:xfrm>
        </p:spPr>
        <p:txBody>
          <a:bodyPr>
            <a:normAutofit fontScale="92500"/>
          </a:bodyPr>
          <a:lstStyle/>
          <a:p>
            <a:r>
              <a:rPr lang="en-US" dirty="0"/>
              <a:t>Taken the Library Research </a:t>
            </a:r>
            <a:r>
              <a:rPr lang="en-US" dirty="0" smtClean="0"/>
              <a:t>Tutorial – 37/84</a:t>
            </a:r>
            <a:endParaRPr lang="en-US" dirty="0"/>
          </a:p>
          <a:p>
            <a:r>
              <a:rPr lang="en-US" dirty="0"/>
              <a:t>Taken other </a:t>
            </a:r>
            <a:r>
              <a:rPr lang="en-US" dirty="0" smtClean="0"/>
              <a:t>tutorials – 23/84</a:t>
            </a:r>
            <a:endParaRPr lang="en-US" dirty="0"/>
          </a:p>
          <a:p>
            <a:r>
              <a:rPr lang="en-US" dirty="0"/>
              <a:t>Used a database to find journal articles for </a:t>
            </a:r>
            <a:r>
              <a:rPr lang="en-US" dirty="0" smtClean="0"/>
              <a:t>research – 64/84</a:t>
            </a:r>
            <a:endParaRPr lang="en-US" dirty="0"/>
          </a:p>
          <a:p>
            <a:r>
              <a:rPr lang="en-US" dirty="0"/>
              <a:t>Used the online forms to request </a:t>
            </a:r>
            <a:r>
              <a:rPr lang="en-US" dirty="0" smtClean="0"/>
              <a:t>something – 15/84</a:t>
            </a:r>
            <a:endParaRPr lang="en-US" dirty="0"/>
          </a:p>
          <a:p>
            <a:r>
              <a:rPr lang="en-US" dirty="0"/>
              <a:t>Used the "Resource Guides" or "Databases by Subject" in your </a:t>
            </a:r>
            <a:r>
              <a:rPr lang="en-US" dirty="0" smtClean="0"/>
              <a:t>research – 56/84</a:t>
            </a:r>
            <a:endParaRPr lang="en-US" dirty="0"/>
          </a:p>
          <a:p>
            <a:r>
              <a:rPr lang="en-US" dirty="0"/>
              <a:t>Used the library </a:t>
            </a:r>
            <a:r>
              <a:rPr lang="en-US" dirty="0" smtClean="0"/>
              <a:t>catalog – 38/84</a:t>
            </a:r>
            <a:endParaRPr lang="en-US" dirty="0"/>
          </a:p>
          <a:p>
            <a:r>
              <a:rPr lang="en-US" dirty="0"/>
              <a:t>Used the Research </a:t>
            </a:r>
            <a:r>
              <a:rPr lang="en-US" dirty="0" err="1" smtClean="0"/>
              <a:t>Wiseguide</a:t>
            </a:r>
            <a:r>
              <a:rPr lang="en-US" dirty="0" smtClean="0"/>
              <a:t> – 15/84</a:t>
            </a:r>
            <a:endParaRPr lang="en-US" dirty="0"/>
          </a:p>
          <a:p>
            <a:endParaRPr lang="en-US" dirty="0"/>
          </a:p>
        </p:txBody>
      </p:sp>
      <p:sp>
        <p:nvSpPr>
          <p:cNvPr id="4" name="Title 1"/>
          <p:cNvSpPr>
            <a:spLocks noGrp="1"/>
          </p:cNvSpPr>
          <p:nvPr>
            <p:ph type="title"/>
          </p:nvPr>
        </p:nvSpPr>
        <p:spPr>
          <a:xfrm>
            <a:off x="381000" y="4372168"/>
            <a:ext cx="8305799" cy="1143000"/>
          </a:xfrm>
        </p:spPr>
        <p:txBody>
          <a:bodyPr/>
          <a:lstStyle/>
          <a:p>
            <a:r>
              <a:rPr lang="en-US" dirty="0"/>
              <a:t>10. Have you? (Check all that apply) </a:t>
            </a:r>
          </a:p>
        </p:txBody>
      </p:sp>
    </p:spTree>
    <p:extLst>
      <p:ext uri="{BB962C8B-B14F-4D97-AF65-F5344CB8AC3E}">
        <p14:creationId xmlns:p14="http://schemas.microsoft.com/office/powerpoint/2010/main" val="14043341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038600"/>
            <a:ext cx="8458199" cy="1143000"/>
          </a:xfrm>
        </p:spPr>
        <p:txBody>
          <a:bodyPr/>
          <a:lstStyle/>
          <a:p>
            <a:r>
              <a:rPr lang="en-US" dirty="0"/>
              <a:t>11. Suggestions that would make the library website more useful and/or usable. </a:t>
            </a:r>
          </a:p>
        </p:txBody>
      </p:sp>
      <p:sp>
        <p:nvSpPr>
          <p:cNvPr id="3" name="Content Placeholder 2"/>
          <p:cNvSpPr>
            <a:spLocks noGrp="1"/>
          </p:cNvSpPr>
          <p:nvPr>
            <p:ph sz="quarter" idx="13"/>
          </p:nvPr>
        </p:nvSpPr>
        <p:spPr>
          <a:xfrm>
            <a:off x="685800" y="457200"/>
            <a:ext cx="7772400" cy="3581400"/>
          </a:xfrm>
        </p:spPr>
        <p:txBody>
          <a:bodyPr>
            <a:normAutofit/>
          </a:bodyPr>
          <a:lstStyle/>
          <a:p>
            <a:r>
              <a:rPr lang="en-US" dirty="0" err="1"/>
              <a:t>i</a:t>
            </a:r>
            <a:r>
              <a:rPr lang="en-US" dirty="0"/>
              <a:t> think you're doing a pretty good job to be honest but you need more fiction like </a:t>
            </a:r>
            <a:r>
              <a:rPr lang="en-US" dirty="0" err="1"/>
              <a:t>david</a:t>
            </a:r>
            <a:r>
              <a:rPr lang="en-US" dirty="0"/>
              <a:t> </a:t>
            </a:r>
            <a:r>
              <a:rPr lang="en-US" dirty="0" err="1"/>
              <a:t>levitha</a:t>
            </a:r>
            <a:r>
              <a:rPr lang="en-US" dirty="0"/>
              <a:t> and john green and stuff like that </a:t>
            </a:r>
            <a:r>
              <a:rPr lang="en-US" dirty="0" smtClean="0"/>
              <a:t>:]</a:t>
            </a:r>
          </a:p>
          <a:p>
            <a:r>
              <a:rPr lang="en-US" dirty="0"/>
              <a:t>Researching something from the site is complicated</a:t>
            </a:r>
            <a:r>
              <a:rPr lang="en-US" dirty="0" smtClean="0"/>
              <a:t>!</a:t>
            </a:r>
          </a:p>
          <a:p>
            <a:r>
              <a:rPr lang="en-US" dirty="0" smtClean="0"/>
              <a:t>One </a:t>
            </a:r>
            <a:r>
              <a:rPr lang="en-US" dirty="0"/>
              <a:t>of my complaints about websites is that I just get comfortable with how to use a page when the page gets re-organized. Things aren't where they used to be. This has happened to the Lib site over the last few </a:t>
            </a:r>
            <a:r>
              <a:rPr lang="en-US" dirty="0" err="1"/>
              <a:t>years.As</a:t>
            </a:r>
            <a:r>
              <a:rPr lang="en-US" dirty="0"/>
              <a:t> a result, I occasionally misdirect students</a:t>
            </a:r>
            <a:r>
              <a:rPr lang="en-US" dirty="0" smtClean="0"/>
              <a:t>.</a:t>
            </a:r>
            <a:endParaRPr lang="en-US" dirty="0"/>
          </a:p>
        </p:txBody>
      </p:sp>
    </p:spTree>
    <p:extLst>
      <p:ext uri="{BB962C8B-B14F-4D97-AF65-F5344CB8AC3E}">
        <p14:creationId xmlns:p14="http://schemas.microsoft.com/office/powerpoint/2010/main" val="14043341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038600"/>
            <a:ext cx="8458199" cy="1143000"/>
          </a:xfrm>
        </p:spPr>
        <p:txBody>
          <a:bodyPr/>
          <a:lstStyle/>
          <a:p>
            <a:r>
              <a:rPr lang="en-US" dirty="0"/>
              <a:t>11. Suggestions that would make the library website more useful and/or usable. </a:t>
            </a:r>
          </a:p>
        </p:txBody>
      </p:sp>
      <p:sp>
        <p:nvSpPr>
          <p:cNvPr id="3" name="Content Placeholder 2"/>
          <p:cNvSpPr>
            <a:spLocks noGrp="1"/>
          </p:cNvSpPr>
          <p:nvPr>
            <p:ph sz="quarter" idx="13"/>
          </p:nvPr>
        </p:nvSpPr>
        <p:spPr>
          <a:xfrm>
            <a:off x="609600" y="457200"/>
            <a:ext cx="7696200" cy="3749040"/>
          </a:xfrm>
        </p:spPr>
        <p:txBody>
          <a:bodyPr>
            <a:normAutofit/>
          </a:bodyPr>
          <a:lstStyle/>
          <a:p>
            <a:r>
              <a:rPr lang="en-US" dirty="0"/>
              <a:t>not having to narrow your search so many </a:t>
            </a:r>
            <a:r>
              <a:rPr lang="en-US" dirty="0" smtClean="0"/>
              <a:t>times</a:t>
            </a:r>
          </a:p>
          <a:p>
            <a:r>
              <a:rPr lang="en-US" dirty="0"/>
              <a:t>Maybe have a computer at your front desk (or elsewhere in the library) that is </a:t>
            </a:r>
            <a:r>
              <a:rPr lang="en-US" dirty="0" err="1"/>
              <a:t>automtically</a:t>
            </a:r>
            <a:r>
              <a:rPr lang="en-US" dirty="0"/>
              <a:t> "rotating" through the website so students recognize it when they are in the library and stop to look and ask questions. Visuals seem to attract students and help them learn the resources available. Asking them to take time to learn to navigate it on their own isn't as appealing as "experimenting" with it right there in the library.</a:t>
            </a:r>
          </a:p>
        </p:txBody>
      </p:sp>
    </p:spTree>
    <p:extLst>
      <p:ext uri="{BB962C8B-B14F-4D97-AF65-F5344CB8AC3E}">
        <p14:creationId xmlns:p14="http://schemas.microsoft.com/office/powerpoint/2010/main" val="418005920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038600"/>
            <a:ext cx="8458199" cy="1143000"/>
          </a:xfrm>
        </p:spPr>
        <p:txBody>
          <a:bodyPr/>
          <a:lstStyle/>
          <a:p>
            <a:r>
              <a:rPr lang="en-US" dirty="0"/>
              <a:t>11. Suggestions that would make the library website more useful and/or usable. </a:t>
            </a:r>
          </a:p>
        </p:txBody>
      </p:sp>
      <p:sp>
        <p:nvSpPr>
          <p:cNvPr id="3" name="Content Placeholder 2"/>
          <p:cNvSpPr>
            <a:spLocks noGrp="1"/>
          </p:cNvSpPr>
          <p:nvPr>
            <p:ph sz="quarter" idx="13"/>
          </p:nvPr>
        </p:nvSpPr>
        <p:spPr>
          <a:xfrm>
            <a:off x="533400" y="457200"/>
            <a:ext cx="7924800" cy="3749040"/>
          </a:xfrm>
        </p:spPr>
        <p:txBody>
          <a:bodyPr>
            <a:normAutofit/>
          </a:bodyPr>
          <a:lstStyle/>
          <a:p>
            <a:r>
              <a:rPr lang="en-US" dirty="0"/>
              <a:t>I think for people like me who are familiar with computers, but using the resources that are available, it would be nice for a user friendly website, that would be more effective for choosing websites that would best to suit the people who are trying to do papers.  I guess I need to write more papers in order for me to understand the process of resources here?  Just saying</a:t>
            </a:r>
            <a:r>
              <a:rPr lang="en-US" dirty="0" smtClean="0"/>
              <a:t>...</a:t>
            </a:r>
          </a:p>
          <a:p>
            <a:r>
              <a:rPr lang="en-US" dirty="0"/>
              <a:t>A different method of organizing the research guides would be useful. I can never find anything using this </a:t>
            </a:r>
            <a:r>
              <a:rPr lang="en-US" dirty="0" smtClean="0"/>
              <a:t>tool</a:t>
            </a:r>
            <a:endParaRPr lang="en-US" dirty="0"/>
          </a:p>
        </p:txBody>
      </p:sp>
    </p:spTree>
    <p:extLst>
      <p:ext uri="{BB962C8B-B14F-4D97-AF65-F5344CB8AC3E}">
        <p14:creationId xmlns:p14="http://schemas.microsoft.com/office/powerpoint/2010/main" val="260074384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14800"/>
            <a:ext cx="8458199" cy="1143000"/>
          </a:xfrm>
        </p:spPr>
        <p:txBody>
          <a:bodyPr/>
          <a:lstStyle/>
          <a:p>
            <a:r>
              <a:rPr lang="en-US" dirty="0"/>
              <a:t>11. Suggestions that would make the library website more useful and/or usable. </a:t>
            </a:r>
          </a:p>
        </p:txBody>
      </p:sp>
      <p:sp>
        <p:nvSpPr>
          <p:cNvPr id="3" name="Content Placeholder 2"/>
          <p:cNvSpPr>
            <a:spLocks noGrp="1"/>
          </p:cNvSpPr>
          <p:nvPr>
            <p:ph sz="quarter" idx="13"/>
          </p:nvPr>
        </p:nvSpPr>
        <p:spPr>
          <a:xfrm>
            <a:off x="533400" y="304800"/>
            <a:ext cx="7924800" cy="3901440"/>
          </a:xfrm>
        </p:spPr>
        <p:txBody>
          <a:bodyPr>
            <a:normAutofit/>
          </a:bodyPr>
          <a:lstStyle/>
          <a:p>
            <a:r>
              <a:rPr lang="en-US" dirty="0"/>
              <a:t>I think that the website is great.  I just get lost looking for my topic. I do feel that the librarians are available and willing to help me find what I am looking for</a:t>
            </a:r>
            <a:r>
              <a:rPr lang="en-US" dirty="0" smtClean="0"/>
              <a:t>.</a:t>
            </a:r>
          </a:p>
          <a:p>
            <a:r>
              <a:rPr lang="en-US" dirty="0"/>
              <a:t>Generally the website is easy to use. I think the links on the main page could be easier to find/use (maybe larger font, sorted differently, etc.) It might be beneficial to clean out some of the journal links - not all of them are linked to information that can be used for research</a:t>
            </a:r>
            <a:r>
              <a:rPr lang="en-US" dirty="0" smtClean="0"/>
              <a:t>.</a:t>
            </a:r>
          </a:p>
          <a:p>
            <a:r>
              <a:rPr lang="en-US" dirty="0" smtClean="0"/>
              <a:t>[Use it] </a:t>
            </a:r>
            <a:r>
              <a:rPr lang="en-US" dirty="0"/>
              <a:t>Still with no real success</a:t>
            </a:r>
            <a:r>
              <a:rPr lang="en-US" dirty="0" smtClean="0"/>
              <a:t>.</a:t>
            </a:r>
          </a:p>
          <a:p>
            <a:endParaRPr lang="en-US" dirty="0"/>
          </a:p>
        </p:txBody>
      </p:sp>
    </p:spTree>
    <p:extLst>
      <p:ext uri="{BB962C8B-B14F-4D97-AF65-F5344CB8AC3E}">
        <p14:creationId xmlns:p14="http://schemas.microsoft.com/office/powerpoint/2010/main" val="13460078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14800"/>
            <a:ext cx="8458199" cy="1143000"/>
          </a:xfrm>
        </p:spPr>
        <p:txBody>
          <a:bodyPr/>
          <a:lstStyle/>
          <a:p>
            <a:r>
              <a:rPr lang="en-US" dirty="0"/>
              <a:t>11. Suggestions that would make the library website more useful and/or usable. </a:t>
            </a:r>
          </a:p>
        </p:txBody>
      </p:sp>
      <p:sp>
        <p:nvSpPr>
          <p:cNvPr id="3" name="Content Placeholder 2"/>
          <p:cNvSpPr>
            <a:spLocks noGrp="1"/>
          </p:cNvSpPr>
          <p:nvPr>
            <p:ph sz="quarter" idx="13"/>
          </p:nvPr>
        </p:nvSpPr>
        <p:spPr>
          <a:xfrm>
            <a:off x="533400" y="381000"/>
            <a:ext cx="7924800" cy="3825240"/>
          </a:xfrm>
        </p:spPr>
        <p:txBody>
          <a:bodyPr>
            <a:normAutofit/>
          </a:bodyPr>
          <a:lstStyle/>
          <a:p>
            <a:r>
              <a:rPr lang="en-US" dirty="0"/>
              <a:t>As stated earlier, a simplified structure would be easier for me to find my way around. Maybe something like a visual graphic with links would be easier to understand at first encounter.  Currently, it seems like there are many </a:t>
            </a:r>
            <a:r>
              <a:rPr lang="en-US" dirty="0" err="1"/>
              <a:t>many</a:t>
            </a:r>
            <a:r>
              <a:rPr lang="en-US" dirty="0"/>
              <a:t> ways to get to the same place, which makes it harder for me to get the big picture of where to go and what I've already looked at.  It can be a little confusing, which is frustrating when under a time constraint for a class.</a:t>
            </a:r>
          </a:p>
        </p:txBody>
      </p:sp>
    </p:spTree>
    <p:extLst>
      <p:ext uri="{BB962C8B-B14F-4D97-AF65-F5344CB8AC3E}">
        <p14:creationId xmlns:p14="http://schemas.microsoft.com/office/powerpoint/2010/main" val="134600788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114800"/>
            <a:ext cx="8458199" cy="1143000"/>
          </a:xfrm>
        </p:spPr>
        <p:txBody>
          <a:bodyPr/>
          <a:lstStyle/>
          <a:p>
            <a:r>
              <a:rPr lang="en-US" dirty="0"/>
              <a:t>11. Suggestions that would make the library website more useful and/or usable. </a:t>
            </a:r>
          </a:p>
        </p:txBody>
      </p:sp>
      <p:sp>
        <p:nvSpPr>
          <p:cNvPr id="3" name="Content Placeholder 2"/>
          <p:cNvSpPr>
            <a:spLocks noGrp="1"/>
          </p:cNvSpPr>
          <p:nvPr>
            <p:ph sz="quarter" idx="13"/>
          </p:nvPr>
        </p:nvSpPr>
        <p:spPr>
          <a:xfrm>
            <a:off x="609600" y="457200"/>
            <a:ext cx="7848600" cy="3749040"/>
          </a:xfrm>
        </p:spPr>
        <p:txBody>
          <a:bodyPr>
            <a:normAutofit/>
          </a:bodyPr>
          <a:lstStyle/>
          <a:p>
            <a:r>
              <a:rPr lang="en-US" dirty="0"/>
              <a:t>Maybe copy a more easily </a:t>
            </a:r>
            <a:r>
              <a:rPr lang="en-US" dirty="0" err="1"/>
              <a:t>accessable</a:t>
            </a:r>
            <a:r>
              <a:rPr lang="en-US" dirty="0"/>
              <a:t> library structure from somewhere else? This site is too frustrating to use</a:t>
            </a:r>
            <a:r>
              <a:rPr lang="en-US" dirty="0" smtClean="0"/>
              <a:t>.</a:t>
            </a:r>
          </a:p>
          <a:p>
            <a:r>
              <a:rPr lang="en-US" dirty="0"/>
              <a:t>It is real groovy, just a little cluttered.</a:t>
            </a:r>
          </a:p>
          <a:p>
            <a:r>
              <a:rPr lang="en-US" dirty="0"/>
              <a:t>Make it more clear as to what online databases are available, and what types of things they'll return for you</a:t>
            </a:r>
            <a:r>
              <a:rPr lang="en-US" dirty="0" smtClean="0"/>
              <a:t>.</a:t>
            </a:r>
          </a:p>
          <a:p>
            <a:r>
              <a:rPr lang="en-US" dirty="0"/>
              <a:t>I would update the webpage and make it more 'dummy' proof. It is sort of difficult to navigate, especially if it is a first time user doing this.</a:t>
            </a:r>
          </a:p>
          <a:p>
            <a:pPr marL="45720" indent="0">
              <a:buNone/>
            </a:pPr>
            <a:endParaRPr lang="en-US" dirty="0"/>
          </a:p>
        </p:txBody>
      </p:sp>
    </p:spTree>
    <p:extLst>
      <p:ext uri="{BB962C8B-B14F-4D97-AF65-F5344CB8AC3E}">
        <p14:creationId xmlns:p14="http://schemas.microsoft.com/office/powerpoint/2010/main" val="134600788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114800"/>
            <a:ext cx="8458199" cy="1143000"/>
          </a:xfrm>
        </p:spPr>
        <p:txBody>
          <a:bodyPr/>
          <a:lstStyle/>
          <a:p>
            <a:r>
              <a:rPr lang="en-US" dirty="0"/>
              <a:t>11. Suggestions that would make the library website more useful and/or usable. </a:t>
            </a:r>
          </a:p>
        </p:txBody>
      </p:sp>
      <p:sp>
        <p:nvSpPr>
          <p:cNvPr id="3" name="Content Placeholder 2"/>
          <p:cNvSpPr>
            <a:spLocks noGrp="1"/>
          </p:cNvSpPr>
          <p:nvPr>
            <p:ph sz="quarter" idx="13"/>
          </p:nvPr>
        </p:nvSpPr>
        <p:spPr>
          <a:xfrm>
            <a:off x="685800" y="533400"/>
            <a:ext cx="8001000" cy="3672840"/>
          </a:xfrm>
        </p:spPr>
        <p:txBody>
          <a:bodyPr>
            <a:normAutofit/>
          </a:bodyPr>
          <a:lstStyle/>
          <a:p>
            <a:r>
              <a:rPr lang="en-US" dirty="0"/>
              <a:t>Perhaps using a larger variety of colors would appeal to me. The large splashes of orange tend to distract from resource links. The library page does not appear very different from the home page. I understand that is likely intentional, however the large margins force more scrolling than is necessary</a:t>
            </a:r>
            <a:r>
              <a:rPr lang="en-US" dirty="0" smtClean="0"/>
              <a:t>.</a:t>
            </a:r>
          </a:p>
          <a:p>
            <a:r>
              <a:rPr lang="en-US" dirty="0"/>
              <a:t>Would like to see things easier for students as myself older and not so computer literate.</a:t>
            </a:r>
          </a:p>
          <a:p>
            <a:endParaRPr lang="en-US" dirty="0"/>
          </a:p>
        </p:txBody>
      </p:sp>
    </p:spTree>
    <p:extLst>
      <p:ext uri="{BB962C8B-B14F-4D97-AF65-F5344CB8AC3E}">
        <p14:creationId xmlns:p14="http://schemas.microsoft.com/office/powerpoint/2010/main" val="353140752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114800"/>
            <a:ext cx="8458199" cy="1143000"/>
          </a:xfrm>
        </p:spPr>
        <p:txBody>
          <a:bodyPr/>
          <a:lstStyle/>
          <a:p>
            <a:r>
              <a:rPr lang="en-US" dirty="0"/>
              <a:t>11. Suggestions that would make the library website more useful and/or usable. </a:t>
            </a:r>
          </a:p>
        </p:txBody>
      </p:sp>
      <p:sp>
        <p:nvSpPr>
          <p:cNvPr id="3" name="Content Placeholder 2"/>
          <p:cNvSpPr>
            <a:spLocks noGrp="1"/>
          </p:cNvSpPr>
          <p:nvPr>
            <p:ph sz="quarter" idx="13"/>
          </p:nvPr>
        </p:nvSpPr>
        <p:spPr>
          <a:xfrm>
            <a:off x="533400" y="381000"/>
            <a:ext cx="7924800" cy="3825240"/>
          </a:xfrm>
        </p:spPr>
        <p:txBody>
          <a:bodyPr>
            <a:normAutofit/>
          </a:bodyPr>
          <a:lstStyle/>
          <a:p>
            <a:r>
              <a:rPr lang="en-US" dirty="0"/>
              <a:t>Make the "starred" journal recourses the top of the lists so we don't have to remember which one is best</a:t>
            </a:r>
            <a:r>
              <a:rPr lang="en-US" dirty="0" smtClean="0"/>
              <a:t>?</a:t>
            </a:r>
          </a:p>
          <a:p>
            <a:r>
              <a:rPr lang="en-US" dirty="0"/>
              <a:t>Make an easier path for the technologically challenged. So much is available it overwhelms</a:t>
            </a:r>
          </a:p>
          <a:p>
            <a:r>
              <a:rPr lang="en-US" dirty="0"/>
              <a:t>Maybe a clickable "How to" or kind of road map that led you along useful passages of information that were specific to different types of research. Possibly </a:t>
            </a:r>
            <a:r>
              <a:rPr lang="en-US" dirty="0" err="1"/>
              <a:t>catagorized</a:t>
            </a:r>
            <a:r>
              <a:rPr lang="en-US" dirty="0"/>
              <a:t> by desired depth of research material.</a:t>
            </a:r>
          </a:p>
          <a:p>
            <a:endParaRPr lang="en-US" dirty="0"/>
          </a:p>
        </p:txBody>
      </p:sp>
    </p:spTree>
    <p:extLst>
      <p:ext uri="{BB962C8B-B14F-4D97-AF65-F5344CB8AC3E}">
        <p14:creationId xmlns:p14="http://schemas.microsoft.com/office/powerpoint/2010/main" val="35314075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105400"/>
            <a:ext cx="7764624" cy="1254191"/>
          </a:xfrm>
        </p:spPr>
        <p:txBody>
          <a:bodyPr/>
          <a:lstStyle/>
          <a:p>
            <a:r>
              <a:rPr lang="en-US" dirty="0" smtClean="0"/>
              <a:t>User Feedback: Summary</a:t>
            </a:r>
            <a:endParaRPr lang="en-US" dirty="0"/>
          </a:p>
        </p:txBody>
      </p:sp>
      <p:sp>
        <p:nvSpPr>
          <p:cNvPr id="3" name="Content Placeholder 2"/>
          <p:cNvSpPr>
            <a:spLocks noGrp="1"/>
          </p:cNvSpPr>
          <p:nvPr>
            <p:ph sz="quarter" idx="13"/>
          </p:nvPr>
        </p:nvSpPr>
        <p:spPr>
          <a:xfrm>
            <a:off x="381000" y="304800"/>
            <a:ext cx="8382000" cy="4572000"/>
          </a:xfrm>
        </p:spPr>
        <p:txBody>
          <a:bodyPr>
            <a:normAutofit lnSpcReduction="10000"/>
          </a:bodyPr>
          <a:lstStyle/>
          <a:p>
            <a:r>
              <a:rPr lang="en-US" dirty="0" smtClean="0"/>
              <a:t>Most users stated that the Website was overly complicated in that: the organizational structure was hard-to-grasp; different links led (unnecessarily/confusingly) to the same resource; and, the amount of content was overwhelming.</a:t>
            </a:r>
          </a:p>
          <a:p>
            <a:r>
              <a:rPr lang="en-US" dirty="0" smtClean="0"/>
              <a:t>Users recommended a more user-friendly design where: organization is intuitive and self-explanatory (esp. important as many survey participants never visited the physical library for assistance and the several survey participants who stated they were “technologically-challenged”); there are less clicks to get to desired materials (i.e. the journals they want to search); and, the layout is more simple and streamlined. </a:t>
            </a:r>
          </a:p>
          <a:p>
            <a:r>
              <a:rPr lang="en-US" dirty="0" smtClean="0"/>
              <a:t>Electronic databases/journals were the most accessed specific resource on the Website as well as stated to be the most difficult resource to find, access, and then use.</a:t>
            </a:r>
            <a:endParaRPr lang="en-US" dirty="0"/>
          </a:p>
        </p:txBody>
      </p:sp>
    </p:spTree>
    <p:extLst>
      <p:ext uri="{BB962C8B-B14F-4D97-AF65-F5344CB8AC3E}">
        <p14:creationId xmlns:p14="http://schemas.microsoft.com/office/powerpoint/2010/main" val="39666348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649" y="1066800"/>
            <a:ext cx="9236720" cy="5791200"/>
          </a:xfrm>
          <a:prstGeom prst="rect">
            <a:avLst/>
          </a:prstGeom>
        </p:spPr>
      </p:pic>
      <p:sp>
        <p:nvSpPr>
          <p:cNvPr id="3" name="Title 1"/>
          <p:cNvSpPr txBox="1">
            <a:spLocks/>
          </p:cNvSpPr>
          <p:nvPr/>
        </p:nvSpPr>
        <p:spPr>
          <a:xfrm>
            <a:off x="-60649" y="33433"/>
            <a:ext cx="8534399" cy="1143000"/>
          </a:xfrm>
          <a:prstGeom prst="rect">
            <a:avLst/>
          </a:prstGeom>
        </p:spPr>
        <p:txBody>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User Feedback: Criticisms </a:t>
            </a:r>
            <a:endParaRPr lang="en-US" dirty="0"/>
          </a:p>
        </p:txBody>
      </p:sp>
    </p:spTree>
    <p:extLst>
      <p:ext uri="{BB962C8B-B14F-4D97-AF65-F5344CB8AC3E}">
        <p14:creationId xmlns:p14="http://schemas.microsoft.com/office/powerpoint/2010/main" val="24077763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2667000" y="5486400"/>
            <a:ext cx="5637010" cy="882119"/>
          </a:xfrm>
        </p:spPr>
        <p:txBody>
          <a:bodyPr/>
          <a:lstStyle/>
          <a:p>
            <a:pPr algn="r"/>
            <a:r>
              <a:rPr lang="en-US" dirty="0" smtClean="0"/>
              <a:t>Survey Questions and user answers and comments</a:t>
            </a:r>
            <a:endParaRPr lang="en-US" dirty="0"/>
          </a:p>
        </p:txBody>
      </p:sp>
      <p:sp>
        <p:nvSpPr>
          <p:cNvPr id="3" name="Title 2"/>
          <p:cNvSpPr>
            <a:spLocks noGrp="1"/>
          </p:cNvSpPr>
          <p:nvPr>
            <p:ph type="ctrTitle"/>
          </p:nvPr>
        </p:nvSpPr>
        <p:spPr>
          <a:xfrm>
            <a:off x="2819400" y="4038600"/>
            <a:ext cx="6324600" cy="1793167"/>
          </a:xfrm>
        </p:spPr>
        <p:txBody>
          <a:bodyPr/>
          <a:lstStyle/>
          <a:p>
            <a:r>
              <a:rPr lang="en-US" dirty="0" smtClean="0"/>
              <a:t>Survey Results</a:t>
            </a:r>
            <a:endParaRPr lang="en-US" dirty="0"/>
          </a:p>
        </p:txBody>
      </p:sp>
    </p:spTree>
    <p:extLst>
      <p:ext uri="{BB962C8B-B14F-4D97-AF65-F5344CB8AC3E}">
        <p14:creationId xmlns:p14="http://schemas.microsoft.com/office/powerpoint/2010/main" val="24523827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p:txBody>
          <a:bodyPr/>
          <a:lstStyle/>
          <a:p>
            <a:r>
              <a:rPr lang="en-US" dirty="0"/>
              <a:t>1. Are you a  </a:t>
            </a:r>
          </a:p>
        </p:txBody>
      </p:sp>
      <p:sp>
        <p:nvSpPr>
          <p:cNvPr id="16" name="Content Placeholder 15"/>
          <p:cNvSpPr>
            <a:spLocks noGrp="1"/>
          </p:cNvSpPr>
          <p:nvPr>
            <p:ph sz="quarter" idx="13"/>
          </p:nvPr>
        </p:nvSpPr>
        <p:spPr>
          <a:xfrm>
            <a:off x="1295400" y="838200"/>
            <a:ext cx="6934200" cy="3733800"/>
          </a:xfrm>
        </p:spPr>
        <p:txBody>
          <a:bodyPr>
            <a:normAutofit/>
          </a:bodyPr>
          <a:lstStyle/>
          <a:p>
            <a:r>
              <a:rPr lang="en-US" sz="2400" dirty="0" smtClean="0"/>
              <a:t>Student – 73/84</a:t>
            </a:r>
            <a:endParaRPr lang="en-US" sz="2400" dirty="0"/>
          </a:p>
          <a:p>
            <a:r>
              <a:rPr lang="en-US" sz="2400" dirty="0"/>
              <a:t>Faculty </a:t>
            </a:r>
            <a:r>
              <a:rPr lang="en-US" sz="2400" dirty="0" smtClean="0"/>
              <a:t>member – 6/84</a:t>
            </a:r>
            <a:endParaRPr lang="en-US" sz="2400" dirty="0"/>
          </a:p>
          <a:p>
            <a:r>
              <a:rPr lang="en-US" sz="2400" dirty="0"/>
              <a:t>Staff </a:t>
            </a:r>
            <a:r>
              <a:rPr lang="en-US" sz="2400" dirty="0" smtClean="0"/>
              <a:t>member – 5/84</a:t>
            </a:r>
            <a:endParaRPr lang="en-US" sz="2400" dirty="0"/>
          </a:p>
          <a:p>
            <a:r>
              <a:rPr lang="en-US" sz="2400" dirty="0"/>
              <a:t>No </a:t>
            </a:r>
            <a:r>
              <a:rPr lang="en-US" sz="2400" dirty="0" smtClean="0"/>
              <a:t>Responses - 0</a:t>
            </a:r>
            <a:endParaRPr lang="en-US" sz="2400" dirty="0"/>
          </a:p>
          <a:p>
            <a:r>
              <a:rPr lang="en-US" sz="2400" b="1" dirty="0" smtClean="0"/>
              <a:t>Total participants who took the survey (completely or partially) = 84</a:t>
            </a:r>
            <a:endParaRPr lang="en-US" sz="2400" b="1" dirty="0"/>
          </a:p>
        </p:txBody>
      </p:sp>
    </p:spTree>
    <p:extLst>
      <p:ext uri="{BB962C8B-B14F-4D97-AF65-F5344CB8AC3E}">
        <p14:creationId xmlns:p14="http://schemas.microsoft.com/office/powerpoint/2010/main" val="2553782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372168"/>
            <a:ext cx="8381999" cy="1419032"/>
          </a:xfrm>
        </p:spPr>
        <p:txBody>
          <a:bodyPr/>
          <a:lstStyle/>
          <a:p>
            <a:r>
              <a:rPr lang="en-US" dirty="0"/>
              <a:t>2. How often do you use the Helena College Library website? </a:t>
            </a:r>
          </a:p>
        </p:txBody>
      </p:sp>
      <p:sp>
        <p:nvSpPr>
          <p:cNvPr id="3" name="Content Placeholder 2"/>
          <p:cNvSpPr>
            <a:spLocks noGrp="1"/>
          </p:cNvSpPr>
          <p:nvPr>
            <p:ph sz="quarter" idx="13"/>
          </p:nvPr>
        </p:nvSpPr>
        <p:spPr>
          <a:xfrm>
            <a:off x="1143000" y="731520"/>
            <a:ext cx="3276600" cy="3474720"/>
          </a:xfrm>
        </p:spPr>
        <p:txBody>
          <a:bodyPr/>
          <a:lstStyle/>
          <a:p>
            <a:r>
              <a:rPr lang="en-US" dirty="0" smtClean="0"/>
              <a:t>Daily – 10/84</a:t>
            </a:r>
          </a:p>
          <a:p>
            <a:r>
              <a:rPr lang="en-US" dirty="0" smtClean="0"/>
              <a:t>Weekly – 27/84</a:t>
            </a:r>
          </a:p>
          <a:p>
            <a:r>
              <a:rPr lang="en-US" dirty="0" smtClean="0"/>
              <a:t>Monthly – 32/84</a:t>
            </a:r>
          </a:p>
          <a:p>
            <a:r>
              <a:rPr lang="en-US" dirty="0" smtClean="0"/>
              <a:t>Not at all – 15/84</a:t>
            </a:r>
          </a:p>
          <a:p>
            <a:r>
              <a:rPr lang="en-US" dirty="0" smtClean="0"/>
              <a:t>No responses - 0</a:t>
            </a:r>
            <a:endParaRPr lang="en-US" dirty="0"/>
          </a:p>
        </p:txBody>
      </p:sp>
    </p:spTree>
    <p:extLst>
      <p:ext uri="{BB962C8B-B14F-4D97-AF65-F5344CB8AC3E}">
        <p14:creationId xmlns:p14="http://schemas.microsoft.com/office/powerpoint/2010/main" val="31332177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04800" y="304800"/>
            <a:ext cx="8534400" cy="4114800"/>
          </a:xfrm>
        </p:spPr>
        <p:txBody>
          <a:bodyPr>
            <a:normAutofit fontScale="55000" lnSpcReduction="20000"/>
          </a:bodyPr>
          <a:lstStyle/>
          <a:p>
            <a:r>
              <a:rPr lang="en-US" dirty="0"/>
              <a:t>Usually to find out availability of book or video.</a:t>
            </a:r>
          </a:p>
          <a:p>
            <a:r>
              <a:rPr lang="en-US" dirty="0"/>
              <a:t>I love the access we have to e-books and journals for the papers I have had to write!</a:t>
            </a:r>
          </a:p>
          <a:p>
            <a:r>
              <a:rPr lang="en-US" dirty="0"/>
              <a:t>Excellent site, I always find exactly what I'm looking for.</a:t>
            </a:r>
          </a:p>
          <a:p>
            <a:r>
              <a:rPr lang="en-US" dirty="0"/>
              <a:t>Only when needed for class</a:t>
            </a:r>
          </a:p>
          <a:p>
            <a:r>
              <a:rPr lang="en-US" dirty="0"/>
              <a:t>I use it for research papers in my various classes.</a:t>
            </a:r>
          </a:p>
          <a:p>
            <a:r>
              <a:rPr lang="en-US" dirty="0"/>
              <a:t>I use the computers </a:t>
            </a:r>
            <a:r>
              <a:rPr lang="en-US" dirty="0" err="1"/>
              <a:t>monday</a:t>
            </a:r>
            <a:r>
              <a:rPr lang="en-US" dirty="0"/>
              <a:t> thru </a:t>
            </a:r>
            <a:r>
              <a:rPr lang="en-US" dirty="0" err="1"/>
              <a:t>friday</a:t>
            </a:r>
            <a:r>
              <a:rPr lang="en-US" dirty="0"/>
              <a:t> to complete all my internet and computer assignments. Once in while I check out a book wish I had time for more with such a selection.</a:t>
            </a:r>
          </a:p>
          <a:p>
            <a:r>
              <a:rPr lang="en-US" dirty="0"/>
              <a:t>I search databases </a:t>
            </a:r>
            <a:r>
              <a:rPr lang="en-US" dirty="0" err="1"/>
              <a:t>fequently</a:t>
            </a:r>
            <a:r>
              <a:rPr lang="en-US" dirty="0"/>
              <a:t> for peer reviewed PDF journal articles. The online library system allows me to quickly narrow my search parameters, thus saves me time.</a:t>
            </a:r>
          </a:p>
          <a:p>
            <a:r>
              <a:rPr lang="en-US" dirty="0"/>
              <a:t>Monthly to weekly</a:t>
            </a:r>
          </a:p>
          <a:p>
            <a:r>
              <a:rPr lang="en-US" dirty="0"/>
              <a:t>The library website is easy and very helpful when I am looking for a good book to read or writing a paper.</a:t>
            </a:r>
          </a:p>
          <a:p>
            <a:r>
              <a:rPr lang="en-US" dirty="0" err="1"/>
              <a:t>Thre</a:t>
            </a:r>
            <a:r>
              <a:rPr lang="en-US" dirty="0"/>
              <a:t> is so much in formation I love how easy it is to use.</a:t>
            </a:r>
          </a:p>
          <a:p>
            <a:r>
              <a:rPr lang="en-US" dirty="0"/>
              <a:t>Except for last semester I found no need to be in the library.</a:t>
            </a:r>
          </a:p>
          <a:p>
            <a:r>
              <a:rPr lang="en-US" dirty="0"/>
              <a:t>Depends on class I'm taking. Sometimes I use the website every day.</a:t>
            </a:r>
          </a:p>
          <a:p>
            <a:r>
              <a:rPr lang="en-US" dirty="0"/>
              <a:t>I use the HC Library website for research.</a:t>
            </a:r>
          </a:p>
          <a:p>
            <a:r>
              <a:rPr lang="en-US" dirty="0"/>
              <a:t>Since I do not use the website why is it mandatory to answer the rest of these questions?</a:t>
            </a:r>
          </a:p>
          <a:p>
            <a:r>
              <a:rPr lang="en-US" dirty="0"/>
              <a:t>This semester there's no need for me to.</a:t>
            </a:r>
          </a:p>
          <a:p>
            <a:r>
              <a:rPr lang="en-US" dirty="0"/>
              <a:t>A whole lot in spurts</a:t>
            </a:r>
          </a:p>
          <a:p>
            <a:r>
              <a:rPr lang="en-US" dirty="0"/>
              <a:t>for color printing, </a:t>
            </a:r>
            <a:r>
              <a:rPr lang="en-US" dirty="0" smtClean="0"/>
              <a:t>research</a:t>
            </a:r>
            <a:endParaRPr lang="en-US" dirty="0"/>
          </a:p>
        </p:txBody>
      </p:sp>
      <p:sp>
        <p:nvSpPr>
          <p:cNvPr id="5" name="Title 1"/>
          <p:cNvSpPr>
            <a:spLocks noGrp="1"/>
          </p:cNvSpPr>
          <p:nvPr>
            <p:ph type="title"/>
          </p:nvPr>
        </p:nvSpPr>
        <p:spPr>
          <a:xfrm>
            <a:off x="381000" y="4495800"/>
            <a:ext cx="8381999" cy="1419032"/>
          </a:xfrm>
        </p:spPr>
        <p:txBody>
          <a:bodyPr/>
          <a:lstStyle/>
          <a:p>
            <a:r>
              <a:rPr lang="en-US" dirty="0"/>
              <a:t>2. How often do you use the Helena College Library website? </a:t>
            </a:r>
          </a:p>
        </p:txBody>
      </p:sp>
    </p:spTree>
    <p:extLst>
      <p:ext uri="{BB962C8B-B14F-4D97-AF65-F5344CB8AC3E}">
        <p14:creationId xmlns:p14="http://schemas.microsoft.com/office/powerpoint/2010/main" val="26488420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343400"/>
            <a:ext cx="8534399" cy="1495232"/>
          </a:xfrm>
        </p:spPr>
        <p:txBody>
          <a:bodyPr/>
          <a:lstStyle/>
          <a:p>
            <a:r>
              <a:rPr lang="en-US" dirty="0"/>
              <a:t>3. How would you rate the overall look of the website</a:t>
            </a:r>
            <a:r>
              <a:rPr lang="en-US" dirty="0" smtClean="0"/>
              <a:t>?</a:t>
            </a:r>
            <a:endParaRPr lang="en-US" dirty="0"/>
          </a:p>
        </p:txBody>
      </p:sp>
      <p:sp>
        <p:nvSpPr>
          <p:cNvPr id="3" name="Content Placeholder 2"/>
          <p:cNvSpPr>
            <a:spLocks noGrp="1"/>
          </p:cNvSpPr>
          <p:nvPr>
            <p:ph sz="quarter" idx="13"/>
          </p:nvPr>
        </p:nvSpPr>
        <p:spPr/>
        <p:txBody>
          <a:bodyPr/>
          <a:lstStyle/>
          <a:p>
            <a:r>
              <a:rPr lang="en-US" dirty="0"/>
              <a:t>Very </a:t>
            </a:r>
            <a:r>
              <a:rPr lang="en-US" dirty="0" smtClean="0"/>
              <a:t>appealing - 14/84</a:t>
            </a:r>
            <a:endParaRPr lang="en-US" dirty="0"/>
          </a:p>
          <a:p>
            <a:r>
              <a:rPr lang="en-US" dirty="0" smtClean="0"/>
              <a:t>Appealing – 56/84</a:t>
            </a:r>
            <a:endParaRPr lang="en-US" dirty="0"/>
          </a:p>
          <a:p>
            <a:r>
              <a:rPr lang="en-US" dirty="0"/>
              <a:t>Slightly </a:t>
            </a:r>
            <a:r>
              <a:rPr lang="en-US" dirty="0" smtClean="0"/>
              <a:t>appealing – 10/84</a:t>
            </a:r>
            <a:endParaRPr lang="en-US" dirty="0"/>
          </a:p>
          <a:p>
            <a:r>
              <a:rPr lang="en-US" dirty="0"/>
              <a:t>Not at all </a:t>
            </a:r>
            <a:r>
              <a:rPr lang="en-US" dirty="0" smtClean="0"/>
              <a:t>appealing – 4/84</a:t>
            </a:r>
            <a:endParaRPr lang="en-US" dirty="0"/>
          </a:p>
          <a:p>
            <a:r>
              <a:rPr lang="en-US" dirty="0"/>
              <a:t>No </a:t>
            </a:r>
            <a:r>
              <a:rPr lang="en-US" dirty="0" smtClean="0"/>
              <a:t>Responses - 0</a:t>
            </a:r>
            <a:endParaRPr lang="en-US" dirty="0"/>
          </a:p>
        </p:txBody>
      </p:sp>
    </p:spTree>
    <p:extLst>
      <p:ext uri="{BB962C8B-B14F-4D97-AF65-F5344CB8AC3E}">
        <p14:creationId xmlns:p14="http://schemas.microsoft.com/office/powerpoint/2010/main" val="909049330"/>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241</TotalTime>
  <Words>2753</Words>
  <Application>Microsoft Office PowerPoint</Application>
  <PresentationFormat>On-screen Show (4:3)</PresentationFormat>
  <Paragraphs>169</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Slipstream</vt:lpstr>
      <vt:lpstr>2013 Library Website User Survey</vt:lpstr>
      <vt:lpstr>Background Information</vt:lpstr>
      <vt:lpstr>User Feedback: Summary</vt:lpstr>
      <vt:lpstr>PowerPoint Presentation</vt:lpstr>
      <vt:lpstr>Survey Results</vt:lpstr>
      <vt:lpstr>1. Are you a  </vt:lpstr>
      <vt:lpstr>2. How often do you use the Helena College Library website? </vt:lpstr>
      <vt:lpstr>2. How often do you use the Helena College Library website? </vt:lpstr>
      <vt:lpstr>3. How would you rate the overall look of the website?</vt:lpstr>
      <vt:lpstr>3. How would you rate the overall look of the website?</vt:lpstr>
      <vt:lpstr>4. How easy is it to navigate the library website? </vt:lpstr>
      <vt:lpstr>4. How easy is it to navigate the library website? </vt:lpstr>
      <vt:lpstr>5. How often are you able to find the information you need without help? </vt:lpstr>
      <vt:lpstr>5. How often are you able to find the information you need without help? </vt:lpstr>
      <vt:lpstr>6. How much time has it taken to find the information you need? </vt:lpstr>
      <vt:lpstr>6. How much time has it taken to find the information you need? </vt:lpstr>
      <vt:lpstr>7. Are you comfortable contacting the librarians when you need help finding information on the website? </vt:lpstr>
      <vt:lpstr>7. Are you comfortable contacting the librarians when you need help finding information on the website? </vt:lpstr>
      <vt:lpstr>8. Where are you when you access the library website?  Check all that apply. </vt:lpstr>
      <vt:lpstr>9. What do you access most often from the website? </vt:lpstr>
      <vt:lpstr>10. Have you? (Check all that apply) </vt:lpstr>
      <vt:lpstr>11. Suggestions that would make the library website more useful and/or usable. </vt:lpstr>
      <vt:lpstr>11. Suggestions that would make the library website more useful and/or usable. </vt:lpstr>
      <vt:lpstr>11. Suggestions that would make the library website more useful and/or usable. </vt:lpstr>
      <vt:lpstr>11. Suggestions that would make the library website more useful and/or usable. </vt:lpstr>
      <vt:lpstr>11. Suggestions that would make the library website more useful and/or usable. </vt:lpstr>
      <vt:lpstr>11. Suggestions that would make the library website more useful and/or usable. </vt:lpstr>
      <vt:lpstr>11. Suggestions that would make the library website more useful and/or usable. </vt:lpstr>
      <vt:lpstr>11. Suggestions that would make the library website more useful and/or usable.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plan to pursue a degree in</dc:title>
  <dc:creator>Karr, Elizabeth</dc:creator>
  <cp:lastModifiedBy>Dubbe, Della</cp:lastModifiedBy>
  <cp:revision>33</cp:revision>
  <cp:lastPrinted>2013-06-03T20:53:30Z</cp:lastPrinted>
  <dcterms:created xsi:type="dcterms:W3CDTF">2013-05-07T16:56:36Z</dcterms:created>
  <dcterms:modified xsi:type="dcterms:W3CDTF">2014-02-25T18:16:18Z</dcterms:modified>
</cp:coreProperties>
</file>